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33" r:id="rId2"/>
    <p:sldId id="257" r:id="rId3"/>
    <p:sldId id="258" r:id="rId4"/>
    <p:sldId id="415" r:id="rId5"/>
    <p:sldId id="416" r:id="rId6"/>
    <p:sldId id="417" r:id="rId7"/>
    <p:sldId id="418" r:id="rId8"/>
    <p:sldId id="420" r:id="rId9"/>
    <p:sldId id="259" r:id="rId10"/>
    <p:sldId id="260" r:id="rId11"/>
    <p:sldId id="262" r:id="rId12"/>
    <p:sldId id="334" r:id="rId13"/>
    <p:sldId id="337" r:id="rId14"/>
    <p:sldId id="317" r:id="rId15"/>
    <p:sldId id="319" r:id="rId16"/>
    <p:sldId id="373" r:id="rId17"/>
    <p:sldId id="264" r:id="rId18"/>
    <p:sldId id="332" r:id="rId19"/>
    <p:sldId id="335" r:id="rId20"/>
    <p:sldId id="261" r:id="rId21"/>
    <p:sldId id="288" r:id="rId22"/>
    <p:sldId id="289" r:id="rId23"/>
    <p:sldId id="290" r:id="rId24"/>
    <p:sldId id="336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C3427-B6F5-4F57-BB17-46E85FC15DBB}" type="datetimeFigureOut">
              <a:rPr lang="it-IT" smtClean="0"/>
              <a:pPr/>
              <a:t>08/07/2025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7F3BE-8FC9-43BB-8139-0CA89364B1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07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F86E71-E616-CEDB-D301-A5E23E0FC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2FF9FF-23D0-862A-CED8-BE0B6AC94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839D0B-D5A5-DAFB-A82B-97434A7E1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1927-1507-40DE-A19B-608F5AF4D76E}" type="datetimeFigureOut">
              <a:rPr lang="it-IT" smtClean="0"/>
              <a:t>08/07/2025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A3EAF4-BE8F-F6A5-9F07-8276BA45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94FA05-F30A-DAF4-B08C-3325D860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BCDF-D210-44C4-B918-A3B1766A2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37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E833F4-FD7C-2068-7030-570D432A0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D09831-0676-49A5-688F-9784DC55E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676CF4-E1DB-432A-8F0D-F297E449C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1927-1507-40DE-A19B-608F5AF4D76E}" type="datetimeFigureOut">
              <a:rPr lang="it-IT" smtClean="0"/>
              <a:t>08/07/2025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4287AC-4B49-E54C-2F32-025963E7E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26551A-CA43-6802-A726-41537710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BCDF-D210-44C4-B918-A3B1766A2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59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00238AD-3897-BA4E-679A-A2E306306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F04348-0475-1CC6-43DB-EDF8DD5C7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4995A7-1C63-B8CF-D26A-0BF1353B5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1927-1507-40DE-A19B-608F5AF4D76E}" type="datetimeFigureOut">
              <a:rPr lang="it-IT" smtClean="0"/>
              <a:t>08/07/2025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B6AD22-D683-5253-79AC-88D1F2B91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F60A23-3C2A-540D-3784-2FCE1144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BCDF-D210-44C4-B918-A3B1766A2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44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E0FA03-3D6B-1DD5-D5DE-BC2B807E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B95852-A67D-CD2E-9F9D-D06547760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E3FB84-B90E-DE29-EA9B-600810D8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1927-1507-40DE-A19B-608F5AF4D76E}" type="datetimeFigureOut">
              <a:rPr lang="it-IT" smtClean="0"/>
              <a:t>08/07/2025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FD5648-8AFB-FDFA-0A6B-BB91C8DC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9559F8-CF33-3A72-4A5F-AE37CF83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BCDF-D210-44C4-B918-A3B1766A2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73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F7BADB-EE38-B955-E936-65440A6F7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0D3896-B958-0B80-F23C-CF54EA292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F67C8B-70CD-5C35-85B0-C8992FF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1927-1507-40DE-A19B-608F5AF4D76E}" type="datetimeFigureOut">
              <a:rPr lang="it-IT" smtClean="0"/>
              <a:t>08/07/2025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654F62-46E2-5E7A-5CC1-C3852FDD2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47912A-C3D6-2AA1-BA9D-F4C27068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BCDF-D210-44C4-B918-A3B1766A2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79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717603-D95E-24F2-1D8C-5071234D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FFADA3-64D2-471D-D611-8F71406DB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90AF773-AC9C-9ECC-3BC9-D8963CB0F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D07EB4-7556-347E-23BF-68F46372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1927-1507-40DE-A19B-608F5AF4D76E}" type="datetimeFigureOut">
              <a:rPr lang="it-IT" smtClean="0"/>
              <a:t>08/07/2025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03DE7C-D080-2500-95C4-64EC935C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2D4B3F-5FDA-0434-8BBE-81CD6DAE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BCDF-D210-44C4-B918-A3B1766A2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90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34450D-2BDC-6ACF-3699-DC0B021C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431D87-204D-E51A-D9CA-E7041F22C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9EF92A6-E3E1-3A9B-475E-1EAF77E46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8B7CD3B-5A94-B3B4-8116-3286172CF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B225974-88B5-AE32-19F8-2C0036BB64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009931D-A469-73CC-6DBF-7E04946B9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1927-1507-40DE-A19B-608F5AF4D76E}" type="datetimeFigureOut">
              <a:rPr lang="it-IT" smtClean="0"/>
              <a:t>08/07/2025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25E44B0-8E5E-D7F6-3162-10A8B732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1A7CB4D-D2D0-BC8E-4416-D04639051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BCDF-D210-44C4-B918-A3B1766A2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63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9F35DC-046D-CD11-BEB0-49E8F630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E25AF0C-25E3-6735-17EA-669C47BC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1927-1507-40DE-A19B-608F5AF4D76E}" type="datetimeFigureOut">
              <a:rPr lang="it-IT" smtClean="0"/>
              <a:t>08/07/2025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16825B2-6959-79C0-67ED-1060DC7B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4E5A683-3062-A609-3B0A-3D5D5423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BCDF-D210-44C4-B918-A3B1766A2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36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CAC59A-AC20-D2FB-4E4C-D09CB26C2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1927-1507-40DE-A19B-608F5AF4D76E}" type="datetimeFigureOut">
              <a:rPr lang="it-IT" smtClean="0"/>
              <a:t>08/07/2025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8060B8-29F8-9986-152D-B04D34F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E492A1-FCC8-98E8-EC13-02E443FC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BCDF-D210-44C4-B918-A3B1766A2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55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033969-E1A1-F5F9-ECC3-E0A1B4884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24D385-1400-DF2C-47B8-64DA2E8FB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C05843-9F6E-B40B-49C5-E99A6689D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52DF9-C2FA-1E0D-917C-A41276331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1927-1507-40DE-A19B-608F5AF4D76E}" type="datetimeFigureOut">
              <a:rPr lang="it-IT" smtClean="0"/>
              <a:t>08/07/2025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97CE5D6-0D78-FD9A-0CF2-DBAA6E2EA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9E6629-CF20-13FE-5F49-97CB1E51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BCDF-D210-44C4-B918-A3B1766A2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42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9F55E-158F-6E13-75DF-53AB86AB0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0D18CA-314F-1FFD-5935-B0F0D316C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2695457-7A8F-CD18-493C-A7983B9F2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1188EA-AC20-E547-AEEF-E7E483BD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1927-1507-40DE-A19B-608F5AF4D76E}" type="datetimeFigureOut">
              <a:rPr lang="it-IT" smtClean="0"/>
              <a:t>08/07/2025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38CD2F-11AC-1B4A-C139-93B7653EE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2ABE88-3427-98A0-05A8-9199B989F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BCDF-D210-44C4-B918-A3B1766A2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8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A1298F3-3ADD-BB69-5B33-C0C8FCDD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8039A6-2745-F5E4-4822-15B3035BE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25E3E9-DBBF-E85D-9635-F62620DFE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E1927-1507-40DE-A19B-608F5AF4D76E}" type="datetimeFigureOut">
              <a:rPr lang="it-IT" smtClean="0"/>
              <a:t>08/07/2025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2539EF-D5C1-908C-C7B2-E1036B0F1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E30703-250F-9FC8-9CA8-B59B92BA9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4BCDF-D210-44C4-B918-A3B1766A2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75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8F6C5F-5F4D-B141-A611-D6EAB2F7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Modalità di comunicazione MMG -&gt; AOUC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A0F76C-FD4B-C101-8D88-AE6D5994A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86" y="2788825"/>
            <a:ext cx="7886700" cy="1682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contatto sincrono (teleconsulto)</a:t>
            </a:r>
          </a:p>
          <a:p>
            <a:pPr marL="0" indent="0" algn="ctr">
              <a:buNone/>
            </a:pPr>
            <a:endParaRPr lang="it-IT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contatto asincrono (e-mail di SOD)</a:t>
            </a:r>
          </a:p>
        </p:txBody>
      </p:sp>
    </p:spTree>
    <p:extLst>
      <p:ext uri="{BB962C8B-B14F-4D97-AF65-F5344CB8AC3E}">
        <p14:creationId xmlns:p14="http://schemas.microsoft.com/office/powerpoint/2010/main" val="1938995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9732E5-8D2B-4FC5-A785-0039BC4F7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 b – Paziente già noto allo specialista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C4F9D0-3AC9-436A-8A56-696DED9A5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Il MMG, dopo aver chiesto il consenso al paziente, trasmette allo specialista il codice fiscale del paziente, il motivo della consultazione e altre notizie cliniche (preferibilmente attraverso la compilazione del </a:t>
            </a:r>
            <a:r>
              <a:rPr lang="it-IT" sz="2800" dirty="0" err="1"/>
              <a:t>Patient</a:t>
            </a:r>
            <a:r>
              <a:rPr lang="it-IT" sz="2800" dirty="0"/>
              <a:t> </a:t>
            </a:r>
            <a:r>
              <a:rPr lang="it-IT" sz="2800" dirty="0" err="1"/>
              <a:t>Summary</a:t>
            </a:r>
            <a:r>
              <a:rPr lang="it-IT" sz="2800" dirty="0"/>
              <a:t>)</a:t>
            </a:r>
          </a:p>
          <a:p>
            <a:r>
              <a:rPr lang="it-IT" sz="2800" dirty="0"/>
              <a:t>Attraverso un messaggio di posta interna di ArchiMed</a:t>
            </a:r>
          </a:p>
          <a:p>
            <a:endParaRPr lang="it-IT" sz="2800" dirty="0"/>
          </a:p>
          <a:p>
            <a:r>
              <a:rPr lang="it-IT" sz="2800" dirty="0"/>
              <a:t>Lo specialista aggiorna la cartella ambulatoriale del paziente in attesa del collegamento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694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7C319-D368-4B1F-A7FE-4C0E21429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3 - Collegamento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94D2F4-5F1E-4E81-A2AB-5497FB236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quando l’appuntamento richiesto dal MMG viene accettato dallo specialista, il MMG riceve una mail di conferma con il link per il collegamento</a:t>
            </a:r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/>
              <a:t>Nel giorno e all’ora scelta dal MMG, lo Specialista  attiva il collegamento in videoconferenza tramite piattaforma </a:t>
            </a:r>
            <a:r>
              <a:rPr lang="it-IT" sz="2800" dirty="0" err="1"/>
              <a:t>Jitsi</a:t>
            </a:r>
            <a:r>
              <a:rPr lang="it-IT" sz="2800" dirty="0"/>
              <a:t> </a:t>
            </a:r>
            <a:r>
              <a:rPr lang="it-IT" sz="2800" dirty="0" err="1"/>
              <a:t>Meets</a:t>
            </a:r>
            <a:r>
              <a:rPr lang="it-IT" sz="2800" dirty="0"/>
              <a:t> integrata in ArchiMed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7534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E2AF4E-A1CF-41B7-B6E1-AFBD55FC8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4 – Sviluppo della consulenza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AF3B06-9A24-4077-A078-B1FBBE548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Il MMG e lo specialista discutono il caso</a:t>
            </a:r>
          </a:p>
          <a:p>
            <a:r>
              <a:rPr lang="it-IT" sz="2800" dirty="0"/>
              <a:t>Lo specialista scrive su ArchiAmb il referto della sua consulenza </a:t>
            </a:r>
          </a:p>
          <a:p>
            <a:r>
              <a:rPr lang="it-IT" sz="2800" dirty="0"/>
              <a:t>Il MMG può leggere il testo, copiarlo ed incollarlo sulla sua cartella clinica</a:t>
            </a:r>
          </a:p>
          <a:p>
            <a:endParaRPr lang="it-IT" sz="2800" dirty="0"/>
          </a:p>
          <a:p>
            <a:r>
              <a:rPr lang="it-IT" sz="2800" dirty="0"/>
              <a:t>In tempi successivi al teleconsulto Specialista e MMG possono restare in contatto, colloquiare e scambiarsi notizie attraverso la chat presente nella cartella ambulatoriale</a:t>
            </a:r>
          </a:p>
        </p:txBody>
      </p:sp>
    </p:spTree>
    <p:extLst>
      <p:ext uri="{BB962C8B-B14F-4D97-AF65-F5344CB8AC3E}">
        <p14:creationId xmlns:p14="http://schemas.microsoft.com/office/powerpoint/2010/main" val="1940200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82BF8D-9223-9B56-2F60-A9AB0C53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0879"/>
            <a:ext cx="7886700" cy="615602"/>
          </a:xfrm>
        </p:spPr>
        <p:txBody>
          <a:bodyPr/>
          <a:lstStyle/>
          <a:p>
            <a:r>
              <a:rPr lang="it-IT" dirty="0"/>
              <a:t>Teleconsulto attivato dalle SOD: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19A72B-E407-AC84-C006-86E178026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00708"/>
            <a:ext cx="4447406" cy="60572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4000" dirty="0"/>
              <a:t>	</a:t>
            </a:r>
            <a:r>
              <a:rPr lang="it-IT" sz="4000" dirty="0" err="1"/>
              <a:t>CCosto</a:t>
            </a:r>
            <a:r>
              <a:rPr lang="it-IT" sz="4000" dirty="0"/>
              <a:t>	SOD</a:t>
            </a:r>
          </a:p>
          <a:p>
            <a:pPr marL="0" indent="0">
              <a:buNone/>
            </a:pPr>
            <a:r>
              <a:rPr lang="it-IT" sz="4000" dirty="0"/>
              <a:t>1.	1127	NEUROCHIRURGIA</a:t>
            </a:r>
          </a:p>
          <a:p>
            <a:pPr marL="0" indent="0">
              <a:buNone/>
            </a:pPr>
            <a:r>
              <a:rPr lang="it-IT" sz="4000" dirty="0"/>
              <a:t>2.	1134	MALATTIE EMORRAGICHE E DELLA COAGULAZIONE</a:t>
            </a:r>
          </a:p>
          <a:p>
            <a:pPr marL="0" indent="0">
              <a:buNone/>
            </a:pPr>
            <a:r>
              <a:rPr lang="it-IT" sz="4000" dirty="0"/>
              <a:t>3.	1135	PNEUMOLOGIA INTERVENTISTICA</a:t>
            </a:r>
          </a:p>
          <a:p>
            <a:pPr marL="0" indent="0">
              <a:buNone/>
            </a:pPr>
            <a:r>
              <a:rPr lang="it-IT" sz="4000" dirty="0"/>
              <a:t>4.	1165	CHIRURGIA TORACO POLMONARE</a:t>
            </a:r>
          </a:p>
          <a:p>
            <a:pPr marL="0" indent="0">
              <a:buNone/>
            </a:pPr>
            <a:r>
              <a:rPr lang="it-IT" sz="4000" dirty="0"/>
              <a:t>5.	1193	ONCOLOGIA MEDICA GINECOLOGICA</a:t>
            </a:r>
          </a:p>
          <a:p>
            <a:pPr marL="0" indent="0">
              <a:buNone/>
            </a:pPr>
            <a:r>
              <a:rPr lang="it-IT" sz="4000" dirty="0"/>
              <a:t>6.	1212	CARDIOLOGIA INTERVENTISTICA D'URGENZA</a:t>
            </a:r>
          </a:p>
          <a:p>
            <a:pPr marL="0" indent="0">
              <a:buNone/>
            </a:pPr>
            <a:r>
              <a:rPr lang="it-IT" sz="4000" dirty="0"/>
              <a:t>7.	1225	GERIATRIA PER LA COMPLESSITA' ASSISTENZIALE</a:t>
            </a:r>
          </a:p>
          <a:p>
            <a:pPr marL="0" indent="0">
              <a:buNone/>
            </a:pPr>
            <a:r>
              <a:rPr lang="it-IT" sz="4000" dirty="0"/>
              <a:t>8.	1254	STROKE UNIT</a:t>
            </a:r>
          </a:p>
          <a:p>
            <a:pPr marL="0" indent="0">
              <a:buNone/>
            </a:pPr>
            <a:r>
              <a:rPr lang="it-IT" sz="4000" dirty="0"/>
              <a:t>9.	1264	TOSSICOLOGIA MEDICA E CENTRO ANTIVELENI</a:t>
            </a:r>
          </a:p>
          <a:p>
            <a:pPr marL="0" indent="0">
              <a:buNone/>
            </a:pPr>
            <a:r>
              <a:rPr lang="it-IT" sz="4000" dirty="0"/>
              <a:t>10.	1142	MEDICINA INTERNA 1</a:t>
            </a:r>
          </a:p>
          <a:p>
            <a:pPr marL="0" indent="0">
              <a:buNone/>
            </a:pPr>
            <a:r>
              <a:rPr lang="it-IT" sz="4000" dirty="0"/>
              <a:t>11.	1204	EMATOLOGIA</a:t>
            </a:r>
          </a:p>
          <a:p>
            <a:pPr marL="0" indent="0">
              <a:buNone/>
            </a:pPr>
            <a:r>
              <a:rPr lang="it-IT" sz="4000" dirty="0"/>
              <a:t>12.	1154	MEDICINA INTERNA 4</a:t>
            </a:r>
          </a:p>
          <a:p>
            <a:pPr marL="0" indent="0">
              <a:buNone/>
            </a:pPr>
            <a:r>
              <a:rPr lang="it-IT" sz="4000" dirty="0"/>
              <a:t>13.	1117	CHIRURGIA E MICROCHIRURGIA RICOSTRUTTIVA MANO</a:t>
            </a:r>
          </a:p>
          <a:p>
            <a:pPr marL="0" indent="0">
              <a:buNone/>
            </a:pPr>
            <a:r>
              <a:rPr lang="it-IT" sz="4000" dirty="0"/>
              <a:t>14.	1306	ODONTOIATRIA SPECIALE</a:t>
            </a:r>
          </a:p>
          <a:p>
            <a:pPr marL="0" indent="0">
              <a:buNone/>
            </a:pPr>
            <a:r>
              <a:rPr lang="it-IT" sz="4000" dirty="0"/>
              <a:t>15.	1300	MALATTIE DEL METABOLISMO MINERALE E OSSEO</a:t>
            </a:r>
          </a:p>
          <a:p>
            <a:pPr marL="0" indent="0">
              <a:buNone/>
            </a:pPr>
            <a:r>
              <a:rPr lang="it-IT" sz="4000" dirty="0"/>
              <a:t>16.	1276	RIABILITAZIONE</a:t>
            </a:r>
          </a:p>
          <a:p>
            <a:pPr marL="0" indent="0">
              <a:buNone/>
            </a:pPr>
            <a:r>
              <a:rPr lang="it-IT" sz="4000" dirty="0"/>
              <a:t>17.	1302	RIABILITAZIONE CARDIOLOGICA</a:t>
            </a:r>
          </a:p>
          <a:p>
            <a:pPr marL="0" indent="0">
              <a:buNone/>
            </a:pPr>
            <a:r>
              <a:rPr lang="it-IT" sz="4000" dirty="0"/>
              <a:t>18.	1308	DIABETOLOGIA E MALATTIE METABOLICHE</a:t>
            </a:r>
          </a:p>
          <a:p>
            <a:pPr marL="0" indent="0">
              <a:buNone/>
            </a:pPr>
            <a:r>
              <a:rPr lang="it-IT" sz="4000" dirty="0"/>
              <a:t>19.	1292	MEDICINA DELLO SPORT E DELL'ESERCIZIO</a:t>
            </a:r>
          </a:p>
          <a:p>
            <a:pPr marL="0" indent="0">
              <a:buNone/>
            </a:pPr>
            <a:r>
              <a:rPr lang="it-IT" sz="4000" dirty="0"/>
              <a:t>20.	1272	GASTROENTEROLOGIA CLINICA</a:t>
            </a:r>
          </a:p>
          <a:p>
            <a:pPr marL="0" indent="0">
              <a:buNone/>
            </a:pPr>
            <a:r>
              <a:rPr lang="it-IT" sz="4000" dirty="0"/>
              <a:t>21.	1114	UNITA SPINALE UNIPOLARE</a:t>
            </a:r>
          </a:p>
          <a:p>
            <a:pPr marL="0" indent="0">
              <a:buNone/>
            </a:pPr>
            <a:r>
              <a:rPr lang="it-IT" sz="4000" dirty="0"/>
              <a:t>22.	1159	MEDICINA INTERNA INTERDISCIPLINARE</a:t>
            </a:r>
          </a:p>
          <a:p>
            <a:pPr marL="0" indent="0">
              <a:buNone/>
            </a:pPr>
            <a:r>
              <a:rPr lang="it-IT" sz="4000" dirty="0"/>
              <a:t>23.	1176	TERAPIE CELLULARI E MEDICINA TRASFUSIONALE</a:t>
            </a:r>
          </a:p>
          <a:p>
            <a:pPr marL="0" indent="0">
              <a:buNone/>
            </a:pPr>
            <a:r>
              <a:rPr lang="it-IT" sz="4000" dirty="0"/>
              <a:t>24.	1191	OSTETRICIA E GINECOLOGIA</a:t>
            </a:r>
          </a:p>
          <a:p>
            <a:pPr marL="0" indent="0">
              <a:buNone/>
            </a:pPr>
            <a:r>
              <a:rPr lang="it-IT" sz="4000" dirty="0"/>
              <a:t>25.	1194	MEDICINA PRENATALE</a:t>
            </a:r>
          </a:p>
          <a:p>
            <a:pPr marL="0" indent="0">
              <a:buNone/>
            </a:pPr>
            <a:r>
              <a:rPr lang="it-IT" sz="4000" dirty="0"/>
              <a:t>26.	1196	GERIATRIA-UTIG</a:t>
            </a:r>
          </a:p>
          <a:p>
            <a:pPr marL="0" indent="0">
              <a:buNone/>
            </a:pPr>
            <a:r>
              <a:rPr lang="it-IT" sz="4000" dirty="0"/>
              <a:t>27.	1209	MALATTIE INFETTIVE E TROPICALI</a:t>
            </a:r>
          </a:p>
          <a:p>
            <a:pPr marL="0" indent="0">
              <a:buNone/>
            </a:pPr>
            <a:r>
              <a:rPr lang="it-IT" sz="4000" dirty="0"/>
              <a:t>28.	1234	OCULISTICA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1661049-BF2F-CDDD-546C-D4A3820DB8CA}"/>
              </a:ext>
            </a:extLst>
          </p:cNvPr>
          <p:cNvSpPr txBox="1">
            <a:spLocks/>
          </p:cNvSpPr>
          <p:nvPr/>
        </p:nvSpPr>
        <p:spPr>
          <a:xfrm>
            <a:off x="4903494" y="800708"/>
            <a:ext cx="4240506" cy="5256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	</a:t>
            </a:r>
            <a:r>
              <a:rPr lang="it-IT" sz="4000" dirty="0" err="1"/>
              <a:t>CCosto</a:t>
            </a:r>
            <a:r>
              <a:rPr lang="it-IT" sz="4000" dirty="0"/>
              <a:t>	SOD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29.	1239	ODONTOSTOMATOLOGIA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30.	1256	PSICHIATRIA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31.	1141	MEDICINA INTERNA 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32.	1146	MEDICINA INTERNA 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33.	1309	NUTRIZIONE CLINICA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34.	1322	CHIRURGIA DELL'APPARATO DIGERENTE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35.	1425	CARDIOLOGIA DIAGNOSTICA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36.	1428	DIAGNOSTICA CARDIOVASCOLARE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37.	1266	ENDOCRINOLOGIA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38.	1268	GENETICA MEDICA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39.	1163	INTERVENTISTICA CARDIOLOGICA STRUTTURALE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40.	1175	ONCOLOGIA DELLA MAMMELLA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41.	1178	CHIRURGIA EPATO-BILIO-PANCREATICA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42.	1192	GINECOLOGIA CHIRURGICA ONCOLOGICA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43.	1210	NEFROLOGIA, DIALISI E TRAPIANTO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44.	1252	NEUROLOGIA 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45.	1305	GINECOLOGIA DELL'INFANZIA E ADOLESCENZA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46.	1353	ANDROLOGIA,ENDOCRINOLOGIA FEMMINILE E INCONGRUENZA DI GENERE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47.	1270	IMMUNOALLERGOLOGIA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48.	1153	IMMUNOLOGIA E TERAPIE CELLULARI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49.	1156	REUMATOLOGIA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50.	1169	ALCOLOGIA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51.	1174	CHIRURGIA VASCOLARE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52.	1144	MEDICINA INTERNA AD INDIRIZZO CARDIOVASCOLARE E PERIOPERATORIO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53.	1361	CENTRO CEFALEE E FARMACOLOGIA CLINICA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54.	1145	ONCOLOGIA MEDICA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000" dirty="0"/>
              <a:t>55.	1199	RIABILITAZIONE NEUROLOGICA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086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7AEA8A-8383-41FC-81B5-DDCE04378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Vantaggi del teleconsulto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AE241B-5F10-445E-84F6-CA3D3560D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56792"/>
            <a:ext cx="7886700" cy="4114575"/>
          </a:xfrm>
        </p:spPr>
        <p:txBody>
          <a:bodyPr>
            <a:normAutofit lnSpcReduction="10000"/>
          </a:bodyPr>
          <a:lstStyle/>
          <a:p>
            <a:r>
              <a:rPr lang="it-IT" sz="3200" dirty="0"/>
              <a:t>Una gran parte dei quesiti che vengono posti dal MMG allo specialista mediante richiesta di visita possono essere risolti più rapidamente attraverso il teleconsulto</a:t>
            </a:r>
          </a:p>
          <a:p>
            <a:r>
              <a:rPr lang="it-IT" sz="3200" dirty="0"/>
              <a:t>Chiarimento diretto delle possibili incomprensioni fra MMG e specialista </a:t>
            </a:r>
          </a:p>
          <a:p>
            <a:r>
              <a:rPr lang="it-IT" sz="3200" dirty="0"/>
              <a:t>Al paziente viene risparmiata l’incombenza della visita specialistica</a:t>
            </a:r>
          </a:p>
          <a:p>
            <a:r>
              <a:rPr lang="it-IT" sz="3200" dirty="0"/>
              <a:t>Riduzione delle liste di attesa</a:t>
            </a:r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276940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7AEA8A-8383-41FC-81B5-DDCE04378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Vantaggi del teleconsulto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AE241B-5F10-445E-84F6-CA3D3560D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>
              <a:lnSpc>
                <a:spcPct val="115000"/>
              </a:lnSpc>
              <a:spcBef>
                <a:spcPts val="900"/>
              </a:spcBef>
              <a:buFont typeface="Arial" panose="020B0604020202020204" pitchFamily="34" charset="0"/>
              <a:buChar char="●"/>
            </a:pPr>
            <a:r>
              <a:rPr lang="it-IT" sz="2700" dirty="0">
                <a:latin typeface="Arial" panose="020B0604020202020204" pitchFamily="34" charset="0"/>
              </a:rPr>
              <a:t>La </a:t>
            </a:r>
            <a:r>
              <a:rPr lang="it-IT" sz="2700" b="1" u="sng" dirty="0">
                <a:latin typeface="Arial" panose="020B0604020202020204" pitchFamily="34" charset="0"/>
              </a:rPr>
              <a:t>consulenza scritta </a:t>
            </a:r>
            <a:r>
              <a:rPr lang="it-IT" sz="2700" dirty="0">
                <a:latin typeface="Arial" panose="020B0604020202020204" pitchFamily="34" charset="0"/>
              </a:rPr>
              <a:t>dello specialista è frutto della discussione e condivisione fra MMG e specialista e resta negli archivi dello specialista e del MMG a protezione di eventuali dubbi o contenziosi successivi</a:t>
            </a:r>
          </a:p>
        </p:txBody>
      </p:sp>
    </p:spTree>
    <p:extLst>
      <p:ext uri="{BB962C8B-B14F-4D97-AF65-F5344CB8AC3E}">
        <p14:creationId xmlns:p14="http://schemas.microsoft.com/office/powerpoint/2010/main" val="4260649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Vantaggi del teleconsulto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 fontAlgn="auto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●"/>
              <a:defRPr/>
            </a:pPr>
            <a:r>
              <a:rPr lang="it-IT" sz="2700" dirty="0">
                <a:latin typeface="Arial" panose="020B0604020202020204" pitchFamily="34" charset="0"/>
                <a:ea typeface="Arial" panose="020B0604020202020204" pitchFamily="34" charset="0"/>
              </a:rPr>
              <a:t>Aumento dell’appropriatezza delle decisioni cliniche: attualmente è molto frequente la duplicazione degli esami e delle visite specialistiche oltre alla prescrizione inappropriata di farmaci, soprattutto nei sempre più frequenti pazienti </a:t>
            </a:r>
            <a:r>
              <a:rPr lang="it-IT" sz="2700" dirty="0" err="1">
                <a:latin typeface="Arial" panose="020B0604020202020204" pitchFamily="34" charset="0"/>
                <a:ea typeface="Arial" panose="020B0604020202020204" pitchFamily="34" charset="0"/>
              </a:rPr>
              <a:t>multipatologici</a:t>
            </a:r>
            <a:r>
              <a:rPr lang="it-IT" sz="2700" dirty="0">
                <a:latin typeface="Arial" panose="020B0604020202020204" pitchFamily="34" charset="0"/>
                <a:ea typeface="Arial" panose="020B0604020202020204" pitchFamily="34" charset="0"/>
              </a:rPr>
              <a:t> che vengono visitati e controllati da medici diversi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7AEA8A-8383-41FC-81B5-DDCE04378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Problemi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AE241B-5F10-445E-84F6-CA3D3560D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07" y="1916832"/>
            <a:ext cx="7886700" cy="3888432"/>
          </a:xfrm>
        </p:spPr>
        <p:txBody>
          <a:bodyPr>
            <a:normAutofit lnSpcReduction="10000"/>
          </a:bodyPr>
          <a:lstStyle/>
          <a:p>
            <a:r>
              <a:rPr lang="it-IT" sz="3200" dirty="0"/>
              <a:t>Gestione del consenso</a:t>
            </a:r>
          </a:p>
          <a:p>
            <a:r>
              <a:rPr lang="it-IT" sz="3200" dirty="0"/>
              <a:t>Regime di erogazione e contribuzione al costo (Ticket)</a:t>
            </a:r>
          </a:p>
          <a:p>
            <a:r>
              <a:rPr lang="it-IT" sz="3200" dirty="0"/>
              <a:t>Rendicontazione del teleconsulto</a:t>
            </a:r>
          </a:p>
          <a:p>
            <a:pPr lvl="1"/>
            <a:r>
              <a:rPr lang="it-IT" sz="2800" dirty="0"/>
              <a:t>Necessaria la codifica della prestazione nei LEA</a:t>
            </a:r>
          </a:p>
          <a:p>
            <a:pPr lvl="1"/>
            <a:r>
              <a:rPr lang="it-IT" sz="2800" dirty="0"/>
              <a:t>I codici identificativi attualmente più vicini non vanno bene (10x15, 89.01 si riferiscono a prestazioni di diagnostica per immagini e a una generica visita di controllo</a:t>
            </a:r>
          </a:p>
        </p:txBody>
      </p:sp>
    </p:spTree>
    <p:extLst>
      <p:ext uri="{BB962C8B-B14F-4D97-AF65-F5344CB8AC3E}">
        <p14:creationId xmlns:p14="http://schemas.microsoft.com/office/powerpoint/2010/main" val="3027401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title"/>
          </p:nvPr>
        </p:nvSpPr>
        <p:spPr>
          <a:xfrm>
            <a:off x="628650" y="2716150"/>
            <a:ext cx="7886700" cy="994172"/>
          </a:xfrm>
        </p:spPr>
        <p:txBody>
          <a:bodyPr/>
          <a:lstStyle/>
          <a:p>
            <a:pPr algn="ctr"/>
            <a:r>
              <a:rPr lang="it-IT" b="1" dirty="0"/>
              <a:t>Posta interna ArchiMed</a:t>
            </a:r>
          </a:p>
        </p:txBody>
      </p:sp>
    </p:spTree>
    <p:extLst>
      <p:ext uri="{BB962C8B-B14F-4D97-AF65-F5344CB8AC3E}">
        <p14:creationId xmlns:p14="http://schemas.microsoft.com/office/powerpoint/2010/main" val="2509380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FA3329-0A71-41B0-88AA-884CFF94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Posta interna ArchiMed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82786A-3432-469B-BB7E-138AD2F05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968552"/>
          </a:xfrm>
        </p:spPr>
        <p:txBody>
          <a:bodyPr>
            <a:normAutofit/>
          </a:bodyPr>
          <a:lstStyle/>
          <a:p>
            <a:r>
              <a:rPr lang="it-IT" sz="2400" dirty="0"/>
              <a:t>ArchiMed è un dispositivo Medico certificato. La posta interna di ArchiMed pertanto non è esposta ai rischi della ordinaria posta elettronica, che non può infatti veicolare dati sanitari.</a:t>
            </a:r>
          </a:p>
          <a:p>
            <a:r>
              <a:rPr lang="it-IT" sz="2400" dirty="0"/>
              <a:t>Rappresenta un modo protetto e sicuro di comunicazione secondo quanto stabilito nel Regolamento generale europeo sulla protezione dei dati (GDPR, General Data </a:t>
            </a:r>
            <a:r>
              <a:rPr lang="it-IT" sz="2400" dirty="0" err="1"/>
              <a:t>Protection</a:t>
            </a:r>
            <a:r>
              <a:rPr lang="it-IT" sz="2400" dirty="0"/>
              <a:t> </a:t>
            </a:r>
            <a:r>
              <a:rPr lang="it-IT" sz="2400" dirty="0" err="1"/>
              <a:t>Regulation</a:t>
            </a:r>
            <a:r>
              <a:rPr lang="it-IT" sz="2400" dirty="0"/>
              <a:t>)</a:t>
            </a:r>
          </a:p>
          <a:p>
            <a:r>
              <a:rPr lang="it-IT" sz="2400" dirty="0"/>
              <a:t>Può trasmettere notizie sanitarie sia nel testo del messaggio sia come allegati</a:t>
            </a:r>
          </a:p>
          <a:p>
            <a:r>
              <a:rPr lang="it-IT" sz="2400" dirty="0"/>
              <a:t>Può essere destinata al singolo medico ospedaliero o alla SOD</a:t>
            </a:r>
          </a:p>
          <a:p>
            <a:r>
              <a:rPr lang="it-IT" sz="2400" dirty="0"/>
              <a:t>In questo caso il messaggio può essere letto da tutti i medici della SOD. La SOD risponderà alle richieste secondo gli indirizzi interni impartiti dal rispettivo Direttore</a:t>
            </a:r>
          </a:p>
        </p:txBody>
      </p:sp>
    </p:spTree>
    <p:extLst>
      <p:ext uri="{BB962C8B-B14F-4D97-AF65-F5344CB8AC3E}">
        <p14:creationId xmlns:p14="http://schemas.microsoft.com/office/powerpoint/2010/main" val="281051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B2CB8-6A14-412B-9B16-09890486D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594089"/>
            <a:ext cx="6858000" cy="996967"/>
          </a:xfrm>
        </p:spPr>
        <p:txBody>
          <a:bodyPr/>
          <a:lstStyle/>
          <a:p>
            <a:r>
              <a:rPr lang="it-IT" dirty="0"/>
              <a:t>Teleconsulto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8D3CFD2-A2A4-48E3-992D-8768E0610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1772816"/>
            <a:ext cx="7543800" cy="268171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2400" dirty="0"/>
              <a:t>Attività di consulenza a distanza fra medici che permette a un medico di chiedere il consiglio di uno o più medici, in ragione di specifica formazione e competenza, sulla base di informazioni mediche legate alla presa in carico del paziente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650" dirty="0"/>
              <a:t>(Telemedicina. Linee di Indirizzo Nazionali Ministero della Salute)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26EE2A36-9C61-8516-0132-AE8E258EE3B0}"/>
              </a:ext>
            </a:extLst>
          </p:cNvPr>
          <p:cNvSpPr txBox="1">
            <a:spLocks/>
          </p:cNvSpPr>
          <p:nvPr/>
        </p:nvSpPr>
        <p:spPr bwMode="auto">
          <a:xfrm>
            <a:off x="1159218" y="5013176"/>
            <a:ext cx="685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it-IT" sz="2100" dirty="0">
                <a:solidFill>
                  <a:srgbClr val="333333"/>
                </a:solidFill>
                <a:ea typeface="MS Mincho" pitchFamily="49" charset="-128"/>
              </a:rPr>
              <a:t>Nel nostro caso un MMG dell’Area Vasta Centro chiede ad uno specialista della AOU Careggi una consulenza a distanza</a:t>
            </a:r>
            <a:endParaRPr lang="it-IT" sz="27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02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FA3329-0A71-41B0-88AA-884CFF94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Posta interna ArchiMed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82786A-3432-469B-BB7E-138AD2F05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Gli indirizzi SOD attivati sono: </a:t>
            </a:r>
          </a:p>
          <a:p>
            <a:pPr lvl="1"/>
            <a:r>
              <a:rPr lang="it-IT" dirty="0"/>
              <a:t>Diabetologia, </a:t>
            </a:r>
          </a:p>
          <a:p>
            <a:pPr lvl="1"/>
            <a:r>
              <a:rPr lang="it-IT" dirty="0"/>
              <a:t>Reumatologia, </a:t>
            </a:r>
          </a:p>
          <a:p>
            <a:pPr lvl="1"/>
            <a:r>
              <a:rPr lang="it-IT" dirty="0"/>
              <a:t>Endocrinologia, </a:t>
            </a:r>
          </a:p>
          <a:p>
            <a:pPr lvl="1"/>
            <a:r>
              <a:rPr lang="it-IT" dirty="0"/>
              <a:t>Geriatria, </a:t>
            </a:r>
          </a:p>
          <a:p>
            <a:pPr lvl="1"/>
            <a:r>
              <a:rPr lang="it-IT" dirty="0"/>
              <a:t>Chirurgia Generale Oncologica</a:t>
            </a:r>
          </a:p>
        </p:txBody>
      </p:sp>
    </p:spTree>
    <p:extLst>
      <p:ext uri="{BB962C8B-B14F-4D97-AF65-F5344CB8AC3E}">
        <p14:creationId xmlns:p14="http://schemas.microsoft.com/office/powerpoint/2010/main" val="1246652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4D9C3CE0-13D7-7D4F-FA0A-7F68668E7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3418"/>
            <a:ext cx="9125070" cy="46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AAF10CB-75C0-DDD7-B5A1-F5AE768B9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 fontScale="90000"/>
          </a:bodyPr>
          <a:lstStyle/>
          <a:p>
            <a:r>
              <a:rPr lang="it-IT" dirty="0"/>
              <a:t>Posta interna ArchiMed</a:t>
            </a:r>
          </a:p>
        </p:txBody>
      </p:sp>
    </p:spTree>
    <p:extLst>
      <p:ext uri="{BB962C8B-B14F-4D97-AF65-F5344CB8AC3E}">
        <p14:creationId xmlns:p14="http://schemas.microsoft.com/office/powerpoint/2010/main" val="83209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8D70237-22E6-336D-ED22-E82BC0D59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" y="1106320"/>
            <a:ext cx="9124277" cy="464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E9EBB9C-BE70-1A9E-A0C9-39B9028C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/>
          <a:lstStyle/>
          <a:p>
            <a:r>
              <a:rPr lang="it-IT" dirty="0"/>
              <a:t>Posta interna ArchiMed</a:t>
            </a:r>
          </a:p>
        </p:txBody>
      </p:sp>
    </p:spTree>
    <p:extLst>
      <p:ext uri="{BB962C8B-B14F-4D97-AF65-F5344CB8AC3E}">
        <p14:creationId xmlns:p14="http://schemas.microsoft.com/office/powerpoint/2010/main" val="1835504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8E8FE5C-A46D-30F2-9096-EE2285ABC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51"/>
            <a:ext cx="9143105" cy="470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0DB839A-2DE0-1BB9-972F-ABDC53984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 fontScale="90000"/>
          </a:bodyPr>
          <a:lstStyle/>
          <a:p>
            <a:r>
              <a:rPr lang="it-IT" dirty="0"/>
              <a:t>Posta interna ArchiMed</a:t>
            </a:r>
          </a:p>
        </p:txBody>
      </p:sp>
    </p:spTree>
    <p:extLst>
      <p:ext uri="{BB962C8B-B14F-4D97-AF65-F5344CB8AC3E}">
        <p14:creationId xmlns:p14="http://schemas.microsoft.com/office/powerpoint/2010/main" val="2658227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828470-77C2-D36E-E423-B9A4126D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6672"/>
            <a:ext cx="7886700" cy="687610"/>
          </a:xfrm>
        </p:spPr>
        <p:txBody>
          <a:bodyPr>
            <a:normAutofit/>
          </a:bodyPr>
          <a:lstStyle/>
          <a:p>
            <a:r>
              <a:rPr lang="it-IT" sz="3600" b="1" dirty="0"/>
              <a:t>Valori aggiunti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40F835-3D0A-62A0-C486-3A3A7260B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824536"/>
          </a:xfrm>
        </p:spPr>
        <p:txBody>
          <a:bodyPr>
            <a:normAutofit/>
          </a:bodyPr>
          <a:lstStyle/>
          <a:p>
            <a:r>
              <a:rPr lang="it-IT" sz="2800" dirty="0"/>
              <a:t>Comunicazioni semplici senza la necessità di «trovarsi»</a:t>
            </a:r>
          </a:p>
          <a:p>
            <a:r>
              <a:rPr lang="it-IT" sz="2800" dirty="0"/>
              <a:t>Progressiva eliminazione della comunicazione telefonica, che deve essere riservata a casi particolari</a:t>
            </a:r>
          </a:p>
          <a:p>
            <a:r>
              <a:rPr lang="it-IT" sz="2800" dirty="0"/>
              <a:t>Lasciare traccia scritta disponibile ad ambedue i versanti (ospedaliero e territoriale)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07273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14E04B-CDB4-4A1D-89E0-6F2C7268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 – Prenotazione dell’appuntamento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B8520A-5C30-44A5-8184-4E9A4F010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Ogni Struttura </a:t>
            </a:r>
            <a:r>
              <a:rPr lang="it-IT" sz="2800" b="1" dirty="0"/>
              <a:t>Specialistica</a:t>
            </a:r>
            <a:r>
              <a:rPr lang="it-IT" sz="2800" dirty="0"/>
              <a:t> mette a disposizione almeno 4 appuntamenti a settimana per la riunione in teleconsulto su una agenda dedicata di ArchiMed</a:t>
            </a:r>
          </a:p>
          <a:p>
            <a:r>
              <a:rPr lang="it-IT" sz="2800" dirty="0"/>
              <a:t>Il </a:t>
            </a:r>
            <a:r>
              <a:rPr lang="it-IT" sz="2800" b="1" dirty="0"/>
              <a:t>MMG</a:t>
            </a:r>
            <a:r>
              <a:rPr lang="it-IT" sz="2800" dirty="0"/>
              <a:t> sceglie sull’agenda il momento che gli è più comodo e prenota l’appuntamento</a:t>
            </a:r>
          </a:p>
          <a:p>
            <a:endParaRPr lang="it-IT" sz="788" dirty="0"/>
          </a:p>
        </p:txBody>
      </p:sp>
    </p:spTree>
    <p:extLst>
      <p:ext uri="{BB962C8B-B14F-4D97-AF65-F5344CB8AC3E}">
        <p14:creationId xmlns:p14="http://schemas.microsoft.com/office/powerpoint/2010/main" val="108736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0D0585-D8BC-3806-284F-F25DAE972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/>
          <a:lstStyle/>
          <a:p>
            <a:r>
              <a:rPr lang="it-IT" dirty="0"/>
              <a:t>Teleconsulto - 1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F135F84-467A-FD8A-1677-45A216AFEE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01" b="5201"/>
          <a:stretch/>
        </p:blipFill>
        <p:spPr>
          <a:xfrm>
            <a:off x="0" y="1124744"/>
            <a:ext cx="91440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6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33CF30-01F7-BA4C-F5CE-0ADC4CADB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/>
          <a:lstStyle/>
          <a:p>
            <a:r>
              <a:rPr lang="it-IT" dirty="0"/>
              <a:t>Teleconsulto - 2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A8557E1-247B-C1C6-6BD2-323A375119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01" b="5201"/>
          <a:stretch/>
        </p:blipFill>
        <p:spPr>
          <a:xfrm>
            <a:off x="0" y="1124744"/>
            <a:ext cx="91440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0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48CFBE-F2CF-17DF-79FF-6C3A5730D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/>
          <a:lstStyle/>
          <a:p>
            <a:r>
              <a:rPr lang="it-IT" dirty="0"/>
              <a:t>Teleconsulto - 3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9D43CEB-181C-9316-5992-83B612B7B6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01" b="5201"/>
          <a:stretch/>
        </p:blipFill>
        <p:spPr>
          <a:xfrm>
            <a:off x="0" y="1124744"/>
            <a:ext cx="91440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303AB0-5B98-11B2-E578-1DAC6412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/>
          <a:lstStyle/>
          <a:p>
            <a:r>
              <a:rPr lang="it-IT" dirty="0"/>
              <a:t>Teleconsulto - 4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E78EFA5-DCA1-1254-2659-8BB3D9EC49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01" b="5201"/>
          <a:stretch/>
        </p:blipFill>
        <p:spPr>
          <a:xfrm>
            <a:off x="0" y="1124744"/>
            <a:ext cx="91440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56EFA5-C684-7E6C-4C69-619168E5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74952"/>
          </a:xfrm>
        </p:spPr>
        <p:txBody>
          <a:bodyPr/>
          <a:lstStyle/>
          <a:p>
            <a:r>
              <a:rPr lang="it-IT" dirty="0"/>
              <a:t>Teleconsulto - 5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7ADAAF8-9654-F20D-364A-914D795DEB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00" b="6601"/>
          <a:stretch/>
        </p:blipFill>
        <p:spPr>
          <a:xfrm>
            <a:off x="0" y="1124744"/>
            <a:ext cx="9144000" cy="453650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6E14EB4-C444-C4EB-1DA7-B91FE26CBF15}"/>
              </a:ext>
            </a:extLst>
          </p:cNvPr>
          <p:cNvSpPr txBox="1"/>
          <p:nvPr/>
        </p:nvSpPr>
        <p:spPr>
          <a:xfrm>
            <a:off x="4572000" y="39330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Avvio videochiamata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6F377BB-C26E-10CE-168C-9A2D70BDADF5}"/>
              </a:ext>
            </a:extLst>
          </p:cNvPr>
          <p:cNvSpPr txBox="1"/>
          <p:nvPr/>
        </p:nvSpPr>
        <p:spPr>
          <a:xfrm>
            <a:off x="4572000" y="446697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Cambia data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8B18BB8-6F9E-419F-7386-CC4B9E2CE0B3}"/>
              </a:ext>
            </a:extLst>
          </p:cNvPr>
          <p:cNvSpPr txBox="1"/>
          <p:nvPr/>
        </p:nvSpPr>
        <p:spPr>
          <a:xfrm>
            <a:off x="4557843" y="497124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Cancella </a:t>
            </a:r>
            <a:r>
              <a:rPr lang="it-IT" dirty="0" err="1"/>
              <a:t>appuntam</a:t>
            </a:r>
            <a:r>
              <a:rPr lang="it-IT" dirty="0"/>
              <a:t>.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C43CE586-11EE-1410-47FD-3BD409405847}"/>
              </a:ext>
            </a:extLst>
          </p:cNvPr>
          <p:cNvCxnSpPr/>
          <p:nvPr/>
        </p:nvCxnSpPr>
        <p:spPr>
          <a:xfrm flipV="1">
            <a:off x="6804248" y="2780928"/>
            <a:ext cx="1584176" cy="1336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649E452-E567-19C7-A0F4-20087E964D79}"/>
              </a:ext>
            </a:extLst>
          </p:cNvPr>
          <p:cNvCxnSpPr/>
          <p:nvPr/>
        </p:nvCxnSpPr>
        <p:spPr>
          <a:xfrm flipV="1">
            <a:off x="6948264" y="2780928"/>
            <a:ext cx="1630549" cy="1870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EECD2D61-45DB-E5DF-74BC-811121684819}"/>
              </a:ext>
            </a:extLst>
          </p:cNvPr>
          <p:cNvCxnSpPr/>
          <p:nvPr/>
        </p:nvCxnSpPr>
        <p:spPr>
          <a:xfrm flipV="1">
            <a:off x="6844524" y="2780928"/>
            <a:ext cx="1903940" cy="2374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21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9732E5-8D2B-4FC5-A785-0039BC4F7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 a – Paziente non noto allo specialista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C4F9D0-3AC9-436A-8A56-696DED9A5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Il MMG, dopo aver chiesto al paziente il consenso, trasmette allo specialista Codice Fiscale e notizie cliniche (preferibilmente attraverso la compilazione del </a:t>
            </a:r>
            <a:r>
              <a:rPr lang="it-IT" sz="2800" dirty="0" err="1"/>
              <a:t>Patient</a:t>
            </a:r>
            <a:r>
              <a:rPr lang="it-IT" sz="2800" dirty="0"/>
              <a:t> </a:t>
            </a:r>
            <a:r>
              <a:rPr lang="it-IT" sz="2800" dirty="0" err="1"/>
              <a:t>Summary</a:t>
            </a:r>
            <a:r>
              <a:rPr lang="it-IT" sz="2800" dirty="0"/>
              <a:t>)</a:t>
            </a:r>
          </a:p>
          <a:p>
            <a:r>
              <a:rPr lang="it-IT" sz="2800" dirty="0"/>
              <a:t>Attraverso un messaggio di «posta interna» di ArchiMed </a:t>
            </a:r>
          </a:p>
          <a:p>
            <a:endParaRPr lang="it-IT" sz="2800" dirty="0"/>
          </a:p>
          <a:p>
            <a:r>
              <a:rPr lang="it-IT" sz="2800" dirty="0"/>
              <a:t>Lo specialista apre una cartella ambulatoriale del paziente e la rende visibile al MMG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450771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1195</Words>
  <Application>Microsoft Office PowerPoint</Application>
  <PresentationFormat>Presentazione su schermo (4:3)</PresentationFormat>
  <Paragraphs>134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MS Mincho</vt:lpstr>
      <vt:lpstr>Arial</vt:lpstr>
      <vt:lpstr>Calibri</vt:lpstr>
      <vt:lpstr>Calibri Light</vt:lpstr>
      <vt:lpstr>1_Tema di Office</vt:lpstr>
      <vt:lpstr>Modalità di comunicazione MMG -&gt; AOUC</vt:lpstr>
      <vt:lpstr>Teleconsulto</vt:lpstr>
      <vt:lpstr>1 – Prenotazione dell’appuntamento</vt:lpstr>
      <vt:lpstr>Teleconsulto - 1</vt:lpstr>
      <vt:lpstr>Teleconsulto - 2</vt:lpstr>
      <vt:lpstr>Teleconsulto - 3</vt:lpstr>
      <vt:lpstr>Teleconsulto - 4</vt:lpstr>
      <vt:lpstr>Teleconsulto - 5</vt:lpstr>
      <vt:lpstr>2 a – Paziente non noto allo specialista</vt:lpstr>
      <vt:lpstr>2 b – Paziente già noto allo specialista</vt:lpstr>
      <vt:lpstr>3 - Collegamento</vt:lpstr>
      <vt:lpstr>4 – Sviluppo della consulenza</vt:lpstr>
      <vt:lpstr>Teleconsulto attivato dalle SOD:</vt:lpstr>
      <vt:lpstr>Vantaggi del teleconsulto</vt:lpstr>
      <vt:lpstr>Vantaggi del teleconsulto</vt:lpstr>
      <vt:lpstr>Vantaggi del teleconsulto</vt:lpstr>
      <vt:lpstr>Problemi</vt:lpstr>
      <vt:lpstr>Posta interna ArchiMed</vt:lpstr>
      <vt:lpstr>Posta interna ArchiMed</vt:lpstr>
      <vt:lpstr>Posta interna ArchiMed</vt:lpstr>
      <vt:lpstr>Posta interna ArchiMed</vt:lpstr>
      <vt:lpstr>Posta interna ArchiMed</vt:lpstr>
      <vt:lpstr>Posta interna ArchiMed</vt:lpstr>
      <vt:lpstr>Valori aggiunti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Morettini Alessandro</dc:creator>
  <cp:keywords>Stiattesi Stefano</cp:keywords>
  <cp:lastModifiedBy>sabrina a.</cp:lastModifiedBy>
  <cp:revision>66</cp:revision>
  <dcterms:created xsi:type="dcterms:W3CDTF">2018-11-30T07:24:32Z</dcterms:created>
  <dcterms:modified xsi:type="dcterms:W3CDTF">2025-07-08T11:57:03Z</dcterms:modified>
</cp:coreProperties>
</file>